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6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 snapToGrid="0" snapToObjects="1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3B767-A7E6-1044-A5CE-84B4663144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2CDC78-1D64-CE48-BDA1-B0A68DC6B6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D525E-A1C1-D24D-8415-11EE8C420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A17A7-B59E-9D4F-AD79-D5FF0E666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16446-4E5F-5A48-A99F-3C5DB0E09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6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1F349-9788-454F-8090-0878A38A6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2ECDA-D05D-DA44-8710-4673B611E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4D51D-C5C7-C547-AB96-563058060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55F68-0E65-3B45-B549-B97E240F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17908-9C0A-7248-957C-BC3605D22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41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985788-61C7-7C47-A93A-6B77263663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C16AA6-827D-BC45-ACFE-CF0794F591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0E5F9-36BA-9E4B-9FD4-BE34271D8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B78EE-FF4D-9C44-9408-0DFCDF96C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06720-42CF-6541-AEB3-15A29A3F4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4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D38D-1A36-BE42-9AA8-EAD8AD4D3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A9306-2C6C-6548-B300-511446EFC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1931D-734D-874A-B9DE-B5637FDE6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2A279-472A-1D44-B4C4-A04F2CA53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5C4169-77B8-814D-82EA-E82976F7E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5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8A891-BB25-1F47-BF95-3247CF266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CECF16-5807-E246-8144-B39D99856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93E3-8C20-B847-8DE2-8BDB0244A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41B2F-3508-9F41-A039-FDF36AB18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355A5-A982-4040-9A02-DC1F73967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4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7C34D-CF05-764B-926E-721AF04FE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1D401-156B-0545-BDE5-BD126357A3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724C8-153D-124C-92B0-E84874540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4DEF4-D210-3649-9350-5CD80A5A6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4B500-0D7D-4D4E-B1D5-476ECF923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372B4-255F-8F45-8BDB-27839424E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88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C7F20-AE6B-FF4D-8CB9-53C95D220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CA3AA5-186A-7247-943A-6DC625304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CB83E-561E-A048-915F-D2E329765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714FF2-4A94-0648-AC9C-D914CB8B20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12DE60-439E-0B44-83D8-534FA7E81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C8FD44-B122-014F-99D2-23CFA2E55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DAC35D-EB41-2748-A32B-E11D4F108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A22266-452A-A948-8F7D-29715C5CF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EBB8E-B132-8D4A-BCDC-B40BEC618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A110F6-3924-A54C-96FC-B11A09C76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DB7C15-CE8B-D14E-B1F8-A92D7F63A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1D2D95-6EAF-224A-8FC8-8524B18B3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2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24DEE8-620E-B34F-BBF7-F0E262178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93EA0E-363B-0441-AF74-17D3B2F90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457393-6C5E-3545-9099-667C3C3C3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2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6A475-BFF4-F142-B243-03418B5A3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DC8F7-B7E3-104E-B743-889104238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F867F-55A4-F24A-A9AD-A8D2309AB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D2F17-A20D-1F43-9EB2-58ACE6F94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7FB3A8-52F2-764A-8DD7-01FE79363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EDD96-A527-2148-8BDF-C25AD9D9A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8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E702A-600B-F34A-837C-5A646F51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D79236-EE36-0B49-AC27-00669FFB2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5B2BF4-6291-B342-B390-1B26C42DB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6F9F35-ACDE-334F-ACD8-272571A32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CB16D-545B-F44D-A1BB-36FE52264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86419-D5FE-574B-AFC3-4A8A940EF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28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C9BEC1-E28E-CF46-8D30-2E20A2314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2D5176-95F7-B74A-AB5E-8EE186710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ACA63-D1C1-9949-A4EA-F83A5E1E3E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8B497-96F5-E246-B974-5DED227A179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A14C7-1DB1-BC47-98F3-97192958E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9FE9E-B9C3-C848-94DE-20F3F396D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7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D0E5F-14EB-3D41-BE6C-89ED8DD5EC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4800" dirty="0"/>
              <a:t>საქართველოს 2019 – 2022 წლების აივ/შიდსის ეროვნული სტრატეგიული გეგმა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9D562A-B348-5845-ACAC-38CD737B4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3538"/>
            <a:ext cx="9144000" cy="1655762"/>
          </a:xfrm>
        </p:spPr>
        <p:txBody>
          <a:bodyPr/>
          <a:lstStyle/>
          <a:p>
            <a:r>
              <a:rPr lang="ka-GE" dirty="0"/>
              <a:t>29 მარტი, 2018</a:t>
            </a:r>
          </a:p>
          <a:p>
            <a:r>
              <a:rPr lang="ka-GE" dirty="0"/>
              <a:t>თბილისი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9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58E192-6F96-4B48-973E-83D2DCF5245F}"/>
              </a:ext>
            </a:extLst>
          </p:cNvPr>
          <p:cNvSpPr/>
          <p:nvPr/>
        </p:nvSpPr>
        <p:spPr>
          <a:xfrm>
            <a:off x="1051228" y="2401360"/>
            <a:ext cx="991810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5400" dirty="0"/>
              <a:t>სტრატეგიული გეგმის მონახაზი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214018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6EBA43D-9BA8-AD46-8405-44591571B2DF}"/>
              </a:ext>
            </a:extLst>
          </p:cNvPr>
          <p:cNvSpPr/>
          <p:nvPr/>
        </p:nvSpPr>
        <p:spPr>
          <a:xfrm>
            <a:off x="762000" y="663179"/>
            <a:ext cx="8382000" cy="5525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500"/>
              </a:spcBef>
              <a:spcAft>
                <a:spcPts val="200"/>
              </a:spcAft>
            </a:pPr>
            <a:r>
              <a:rPr lang="ka-GE" sz="1600" b="1" kern="0" cap="small" spc="25" dirty="0">
                <a:cs typeface="Sylfaen" pitchFamily="18" charset="0"/>
              </a:rPr>
              <a:t>შესავალი</a:t>
            </a:r>
            <a:endParaRPr lang="en-US" sz="1600" b="1" kern="0" cap="small" spc="25" dirty="0">
              <a:latin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15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ka-GE" sz="1600" b="1" kern="0" cap="small" spc="25" dirty="0"/>
              <a:t>სიტუაციური ანალიზი</a:t>
            </a:r>
            <a:endParaRPr lang="en-US" sz="1600" b="1" kern="0" cap="small" spc="25" dirty="0">
              <a:latin typeface="Calibri" panose="020F050202020403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1200"/>
              </a:spcBef>
              <a:spcAft>
                <a:spcPts val="400"/>
              </a:spcAft>
              <a:buFont typeface="Times New Roman" panose="02020603050405020304" pitchFamily="18" charset="0"/>
              <a:buAutoNum type="arabicPeriod"/>
            </a:pPr>
            <a:r>
              <a:rPr lang="ka-GE" sz="1600" b="1" cap="small" spc="25" dirty="0">
                <a:cs typeface="Sylfaen" pitchFamily="18" charset="0"/>
              </a:rPr>
              <a:t>ს</a:t>
            </a:r>
            <a:r>
              <a:rPr lang="ka-GE" sz="1600" b="1" cap="small" spc="25" dirty="0">
                <a:latin typeface="Calibri" panose="020F0502020204030204" pitchFamily="34" charset="0"/>
              </a:rPr>
              <a:t>აკ</a:t>
            </a:r>
            <a:r>
              <a:rPr lang="ka-GE" sz="1600" b="1" cap="small" spc="25" dirty="0"/>
              <a:t>ანონმდებლო ჩარჩოს ანალიზი</a:t>
            </a:r>
            <a:endParaRPr lang="en-US" sz="1600" b="1" cap="small" spc="25" dirty="0">
              <a:latin typeface="Calibri" panose="020F050202020403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1200"/>
              </a:spcBef>
              <a:spcAft>
                <a:spcPts val="400"/>
              </a:spcAft>
              <a:buFont typeface="Times New Roman" panose="02020603050405020304" pitchFamily="18" charset="0"/>
              <a:buAutoNum type="arabicPeriod"/>
            </a:pPr>
            <a:r>
              <a:rPr lang="ka-GE" sz="1600" b="1" cap="small" spc="25" dirty="0"/>
              <a:t>მთავარი გამოწვევები</a:t>
            </a:r>
            <a:endParaRPr lang="en-US" sz="1600" b="1" cap="small" spc="25" dirty="0">
              <a:latin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15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ka-GE" sz="1600" b="1" kern="0" cap="small" spc="25" dirty="0"/>
              <a:t>აივ/შიდსის პრევენციისა და კონტროლის ეროვნული სტრატეგიის ამოცანები</a:t>
            </a:r>
            <a:endParaRPr lang="en-US" sz="1600" b="1" kern="0" cap="small" spc="25" dirty="0">
              <a:latin typeface="Calibri" panose="020F050202020403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1200"/>
              </a:spcBef>
              <a:spcAft>
                <a:spcPts val="400"/>
              </a:spcAft>
              <a:buFont typeface="Times New Roman" panose="02020603050405020304" pitchFamily="18" charset="0"/>
              <a:buAutoNum type="arabicPeriod"/>
            </a:pPr>
            <a:r>
              <a:rPr lang="ka-GE" sz="1600" b="1" cap="small" spc="25" dirty="0">
                <a:latin typeface="Calibri" panose="020F0502020204030204" pitchFamily="34" charset="0"/>
              </a:rPr>
              <a:t>აივ/</a:t>
            </a:r>
            <a:r>
              <a:rPr lang="ka-GE" sz="1600" b="1" cap="small" spc="25" dirty="0"/>
              <a:t>შიდსის პრევენცია და გამოვლენა</a:t>
            </a:r>
            <a:endParaRPr lang="en-US" sz="1600" b="1" cap="small" spc="25" dirty="0">
              <a:latin typeface="Calibri" panose="020F050202020403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1200"/>
              </a:spcBef>
              <a:spcAft>
                <a:spcPts val="400"/>
              </a:spcAft>
              <a:buFont typeface="Times New Roman" panose="02020603050405020304" pitchFamily="18" charset="0"/>
              <a:buAutoNum type="arabicPeriod"/>
            </a:pPr>
            <a:r>
              <a:rPr lang="ka-GE" sz="1600" b="1" cap="small" spc="25" dirty="0"/>
              <a:t>აივ ინფიცირებულ პირთა მოვლა და შიდსით დაავადებულთა მკურნალობა</a:t>
            </a:r>
            <a:endParaRPr lang="en-US" sz="1600" b="1" cap="small" spc="25" dirty="0">
              <a:latin typeface="Calibri" panose="020F050202020403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1200"/>
              </a:spcBef>
              <a:spcAft>
                <a:spcPts val="400"/>
              </a:spcAft>
              <a:buFont typeface="Times New Roman" panose="02020603050405020304" pitchFamily="18" charset="0"/>
              <a:buAutoNum type="arabicPeriod"/>
            </a:pPr>
            <a:r>
              <a:rPr lang="ka-GE" sz="1600" b="1" cap="small" spc="25" dirty="0"/>
              <a:t> პოლიტიკის შემუშავება</a:t>
            </a:r>
            <a:endParaRPr lang="en-US" sz="1600" b="1" cap="small" spc="25" dirty="0">
              <a:latin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a-G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1500"/>
              </a:spcBef>
              <a:spcAft>
                <a:spcPts val="200"/>
              </a:spcAft>
            </a:pPr>
            <a:r>
              <a:rPr lang="ka-GE" sz="1600" b="1" kern="0" cap="small" spc="25" dirty="0"/>
              <a:t>დანართები</a:t>
            </a:r>
            <a:endParaRPr lang="en-US" sz="1600" b="1" kern="0" cap="small" spc="25" dirty="0">
              <a:latin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1500"/>
              </a:spcBef>
              <a:spcAft>
                <a:spcPts val="200"/>
              </a:spcAft>
            </a:pPr>
            <a:r>
              <a:rPr lang="ka-GE" sz="1600" b="1" kern="0" cap="small" spc="25" dirty="0"/>
              <a:t>გამოყენებული ლიტერატურა</a:t>
            </a:r>
            <a:endParaRPr lang="en-US" sz="1600" b="1" kern="0" cap="small" spc="25" dirty="0">
              <a:latin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a-G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199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58E192-6F96-4B48-973E-83D2DCF5245F}"/>
              </a:ext>
            </a:extLst>
          </p:cNvPr>
          <p:cNvSpPr/>
          <p:nvPr/>
        </p:nvSpPr>
        <p:spPr>
          <a:xfrm>
            <a:off x="456896" y="1632102"/>
            <a:ext cx="1070036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5400" dirty="0"/>
              <a:t>სტრატეგიული გეგმის შემუშავების</a:t>
            </a:r>
          </a:p>
          <a:p>
            <a:pPr algn="ctr"/>
            <a:r>
              <a:rPr lang="ka-GE" sz="5400" dirty="0"/>
              <a:t> გრაფიკი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50451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3D68909-E738-2948-AA61-F2029A5127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365190"/>
              </p:ext>
            </p:extLst>
          </p:nvPr>
        </p:nvGraphicFramePr>
        <p:xfrm>
          <a:off x="609600" y="719666"/>
          <a:ext cx="10896602" cy="5770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2900">
                  <a:extLst>
                    <a:ext uri="{9D8B030D-6E8A-4147-A177-3AD203B41FA5}">
                      <a16:colId xmlns:a16="http://schemas.microsoft.com/office/drawing/2014/main" val="2578627526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1840216336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3684752633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1581636360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1590239900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1791038584"/>
                    </a:ext>
                  </a:extLst>
                </a:gridCol>
                <a:gridCol w="348395">
                  <a:extLst>
                    <a:ext uri="{9D8B030D-6E8A-4147-A177-3AD203B41FA5}">
                      <a16:colId xmlns:a16="http://schemas.microsoft.com/office/drawing/2014/main" val="1978633004"/>
                    </a:ext>
                  </a:extLst>
                </a:gridCol>
                <a:gridCol w="348395">
                  <a:extLst>
                    <a:ext uri="{9D8B030D-6E8A-4147-A177-3AD203B41FA5}">
                      <a16:colId xmlns:a16="http://schemas.microsoft.com/office/drawing/2014/main" val="1799452037"/>
                    </a:ext>
                  </a:extLst>
                </a:gridCol>
                <a:gridCol w="348395">
                  <a:extLst>
                    <a:ext uri="{9D8B030D-6E8A-4147-A177-3AD203B41FA5}">
                      <a16:colId xmlns:a16="http://schemas.microsoft.com/office/drawing/2014/main" val="1707566679"/>
                    </a:ext>
                  </a:extLst>
                </a:gridCol>
                <a:gridCol w="348395">
                  <a:extLst>
                    <a:ext uri="{9D8B030D-6E8A-4147-A177-3AD203B41FA5}">
                      <a16:colId xmlns:a16="http://schemas.microsoft.com/office/drawing/2014/main" val="3758508222"/>
                    </a:ext>
                  </a:extLst>
                </a:gridCol>
                <a:gridCol w="372330">
                  <a:extLst>
                    <a:ext uri="{9D8B030D-6E8A-4147-A177-3AD203B41FA5}">
                      <a16:colId xmlns:a16="http://schemas.microsoft.com/office/drawing/2014/main" val="2149005292"/>
                    </a:ext>
                  </a:extLst>
                </a:gridCol>
                <a:gridCol w="372331">
                  <a:extLst>
                    <a:ext uri="{9D8B030D-6E8A-4147-A177-3AD203B41FA5}">
                      <a16:colId xmlns:a16="http://schemas.microsoft.com/office/drawing/2014/main" val="2153246675"/>
                    </a:ext>
                  </a:extLst>
                </a:gridCol>
                <a:gridCol w="372331">
                  <a:extLst>
                    <a:ext uri="{9D8B030D-6E8A-4147-A177-3AD203B41FA5}">
                      <a16:colId xmlns:a16="http://schemas.microsoft.com/office/drawing/2014/main" val="2633383600"/>
                    </a:ext>
                  </a:extLst>
                </a:gridCol>
                <a:gridCol w="372330">
                  <a:extLst>
                    <a:ext uri="{9D8B030D-6E8A-4147-A177-3AD203B41FA5}">
                      <a16:colId xmlns:a16="http://schemas.microsoft.com/office/drawing/2014/main" val="29245221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აქტივობა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მარტი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აპრილი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მაისი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ივნისი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633984"/>
                  </a:ext>
                </a:extLst>
              </a:tr>
              <a:tr h="370840">
                <a:tc gridSpan="14"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I ფაზა</a:t>
                      </a:r>
                      <a:endParaRPr lang="en-US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504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>
                          <a:effectLst/>
                        </a:rPr>
                        <a:t>სტრატეგიული გეგმის ჩარჩოს შემუშავება</a:t>
                      </a:r>
                      <a:endParaRPr lang="en-US" sz="1800" kern="1200" dirty="0">
                        <a:effectLst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281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sz="1800" kern="1200" dirty="0">
                          <a:effectLst/>
                        </a:rPr>
                        <a:t>სტრატეგიული გეგმის ჩარჩოს დამტკიცება ქვეყნის საკოორდინაციო მექანიზმის მიერ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199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sz="1800" kern="1200" dirty="0">
                          <a:effectLst/>
                        </a:rPr>
                        <a:t>2016-2018 წწ. სტრატეგიული გეგმის შესრულების შეფასება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219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>
                          <a:effectLst/>
                        </a:rPr>
                        <a:t>სიტუაციური ანალიზის მომზადება</a:t>
                      </a:r>
                      <a:endParaRPr lang="en-US" sz="1800" kern="1200" dirty="0">
                        <a:effectLst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8937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sz="1800" kern="1200" dirty="0">
                          <a:effectLst/>
                        </a:rPr>
                        <a:t>გარდამავალი პერიოდის გეგმით გათვალისწინებული აქტივობების შესრულების შეფასება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04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sz="1800" kern="1200" dirty="0">
                          <a:effectLst/>
                        </a:rPr>
                        <a:t>დაინტერესებული მხარეებისათვის დოკუმენტის გაზიარება კომენტირების მიზნით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926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>
                          <a:effectLst/>
                        </a:rPr>
                        <a:t>2019 – 2022 წწ. სტრატეგიული გეგმის ძირითადი მიმართულებების განსაზღვრა</a:t>
                      </a:r>
                      <a:endParaRPr lang="en-US" sz="1800" kern="1200" dirty="0">
                        <a:effectLst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982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79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0BF0354-B502-9E43-AD3E-FEC3260531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50746"/>
              </p:ext>
            </p:extLst>
          </p:nvPr>
        </p:nvGraphicFramePr>
        <p:xfrm>
          <a:off x="609600" y="1524000"/>
          <a:ext cx="10896602" cy="35190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2900">
                  <a:extLst>
                    <a:ext uri="{9D8B030D-6E8A-4147-A177-3AD203B41FA5}">
                      <a16:colId xmlns:a16="http://schemas.microsoft.com/office/drawing/2014/main" val="2578627526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1840216336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3684752633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1581636360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1590239900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1791038584"/>
                    </a:ext>
                  </a:extLst>
                </a:gridCol>
                <a:gridCol w="348395">
                  <a:extLst>
                    <a:ext uri="{9D8B030D-6E8A-4147-A177-3AD203B41FA5}">
                      <a16:colId xmlns:a16="http://schemas.microsoft.com/office/drawing/2014/main" val="1978633004"/>
                    </a:ext>
                  </a:extLst>
                </a:gridCol>
                <a:gridCol w="348395">
                  <a:extLst>
                    <a:ext uri="{9D8B030D-6E8A-4147-A177-3AD203B41FA5}">
                      <a16:colId xmlns:a16="http://schemas.microsoft.com/office/drawing/2014/main" val="1799452037"/>
                    </a:ext>
                  </a:extLst>
                </a:gridCol>
                <a:gridCol w="348395">
                  <a:extLst>
                    <a:ext uri="{9D8B030D-6E8A-4147-A177-3AD203B41FA5}">
                      <a16:colId xmlns:a16="http://schemas.microsoft.com/office/drawing/2014/main" val="1707566679"/>
                    </a:ext>
                  </a:extLst>
                </a:gridCol>
                <a:gridCol w="348395">
                  <a:extLst>
                    <a:ext uri="{9D8B030D-6E8A-4147-A177-3AD203B41FA5}">
                      <a16:colId xmlns:a16="http://schemas.microsoft.com/office/drawing/2014/main" val="3758508222"/>
                    </a:ext>
                  </a:extLst>
                </a:gridCol>
                <a:gridCol w="372330">
                  <a:extLst>
                    <a:ext uri="{9D8B030D-6E8A-4147-A177-3AD203B41FA5}">
                      <a16:colId xmlns:a16="http://schemas.microsoft.com/office/drawing/2014/main" val="2149005292"/>
                    </a:ext>
                  </a:extLst>
                </a:gridCol>
                <a:gridCol w="372331">
                  <a:extLst>
                    <a:ext uri="{9D8B030D-6E8A-4147-A177-3AD203B41FA5}">
                      <a16:colId xmlns:a16="http://schemas.microsoft.com/office/drawing/2014/main" val="2153246675"/>
                    </a:ext>
                  </a:extLst>
                </a:gridCol>
                <a:gridCol w="372331">
                  <a:extLst>
                    <a:ext uri="{9D8B030D-6E8A-4147-A177-3AD203B41FA5}">
                      <a16:colId xmlns:a16="http://schemas.microsoft.com/office/drawing/2014/main" val="2633383600"/>
                    </a:ext>
                  </a:extLst>
                </a:gridCol>
                <a:gridCol w="372330">
                  <a:extLst>
                    <a:ext uri="{9D8B030D-6E8A-4147-A177-3AD203B41FA5}">
                      <a16:colId xmlns:a16="http://schemas.microsoft.com/office/drawing/2014/main" val="2924522170"/>
                    </a:ext>
                  </a:extLst>
                </a:gridCol>
              </a:tblGrid>
              <a:tr h="243089">
                <a:tc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აქტივობა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მარტი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აპრილი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მაისი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ივნისი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633984"/>
                  </a:ext>
                </a:extLst>
              </a:tr>
              <a:tr h="510394">
                <a:tc gridSpan="14"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II ფაზა</a:t>
                      </a:r>
                      <a:endParaRPr lang="en-US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504135"/>
                  </a:ext>
                </a:extLst>
              </a:tr>
              <a:tr h="8809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 – 2022 წწ. სტრატეგიული გეგმის სამუშაო ვარიანტის შექმნა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281434"/>
                  </a:ext>
                </a:extLst>
              </a:tr>
              <a:tr h="880954">
                <a:tc>
                  <a:txBody>
                    <a:bodyPr/>
                    <a:lstStyle/>
                    <a:p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 – 2022 წწ. სტრატეგიული გეგმის ბიუჯეტის სამუშაო ვერსიის შექმნა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199635"/>
                  </a:ext>
                </a:extLst>
              </a:tr>
              <a:tr h="880954">
                <a:tc>
                  <a:txBody>
                    <a:bodyPr/>
                    <a:lstStyle/>
                    <a:p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 – 2022 წწ. სტრატეგიული გეგმის მონიტორინგისა და შეფასების ჩარჩოს შექმნა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219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28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3DDC97A-CE8B-D445-A300-6DB80356AD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686528"/>
              </p:ext>
            </p:extLst>
          </p:nvPr>
        </p:nvGraphicFramePr>
        <p:xfrm>
          <a:off x="653143" y="1175657"/>
          <a:ext cx="10896602" cy="461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2900">
                  <a:extLst>
                    <a:ext uri="{9D8B030D-6E8A-4147-A177-3AD203B41FA5}">
                      <a16:colId xmlns:a16="http://schemas.microsoft.com/office/drawing/2014/main" val="2578627526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1840216336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3684752633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1581636360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1590239900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1791038584"/>
                    </a:ext>
                  </a:extLst>
                </a:gridCol>
                <a:gridCol w="348395">
                  <a:extLst>
                    <a:ext uri="{9D8B030D-6E8A-4147-A177-3AD203B41FA5}">
                      <a16:colId xmlns:a16="http://schemas.microsoft.com/office/drawing/2014/main" val="1978633004"/>
                    </a:ext>
                  </a:extLst>
                </a:gridCol>
                <a:gridCol w="348395">
                  <a:extLst>
                    <a:ext uri="{9D8B030D-6E8A-4147-A177-3AD203B41FA5}">
                      <a16:colId xmlns:a16="http://schemas.microsoft.com/office/drawing/2014/main" val="1799452037"/>
                    </a:ext>
                  </a:extLst>
                </a:gridCol>
                <a:gridCol w="348395">
                  <a:extLst>
                    <a:ext uri="{9D8B030D-6E8A-4147-A177-3AD203B41FA5}">
                      <a16:colId xmlns:a16="http://schemas.microsoft.com/office/drawing/2014/main" val="1707566679"/>
                    </a:ext>
                  </a:extLst>
                </a:gridCol>
                <a:gridCol w="348395">
                  <a:extLst>
                    <a:ext uri="{9D8B030D-6E8A-4147-A177-3AD203B41FA5}">
                      <a16:colId xmlns:a16="http://schemas.microsoft.com/office/drawing/2014/main" val="3758508222"/>
                    </a:ext>
                  </a:extLst>
                </a:gridCol>
                <a:gridCol w="372330">
                  <a:extLst>
                    <a:ext uri="{9D8B030D-6E8A-4147-A177-3AD203B41FA5}">
                      <a16:colId xmlns:a16="http://schemas.microsoft.com/office/drawing/2014/main" val="2149005292"/>
                    </a:ext>
                  </a:extLst>
                </a:gridCol>
                <a:gridCol w="372331">
                  <a:extLst>
                    <a:ext uri="{9D8B030D-6E8A-4147-A177-3AD203B41FA5}">
                      <a16:colId xmlns:a16="http://schemas.microsoft.com/office/drawing/2014/main" val="2153246675"/>
                    </a:ext>
                  </a:extLst>
                </a:gridCol>
                <a:gridCol w="372331">
                  <a:extLst>
                    <a:ext uri="{9D8B030D-6E8A-4147-A177-3AD203B41FA5}">
                      <a16:colId xmlns:a16="http://schemas.microsoft.com/office/drawing/2014/main" val="2633383600"/>
                    </a:ext>
                  </a:extLst>
                </a:gridCol>
                <a:gridCol w="372330">
                  <a:extLst>
                    <a:ext uri="{9D8B030D-6E8A-4147-A177-3AD203B41FA5}">
                      <a16:colId xmlns:a16="http://schemas.microsoft.com/office/drawing/2014/main" val="2924522170"/>
                    </a:ext>
                  </a:extLst>
                </a:gridCol>
              </a:tblGrid>
              <a:tr h="243089">
                <a:tc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აქტივობა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მარტი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აპრილი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მაისი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ივნისი</a:t>
                      </a:r>
                      <a:endParaRPr lang="en-US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633984"/>
                  </a:ext>
                </a:extLst>
              </a:tr>
              <a:tr h="510394">
                <a:tc gridSpan="14">
                  <a:txBody>
                    <a:bodyPr/>
                    <a:lstStyle/>
                    <a:p>
                      <a:pPr algn="ctr"/>
                      <a:r>
                        <a:rPr lang="ka-GE" b="1" dirty="0"/>
                        <a:t>III ფაზა</a:t>
                      </a:r>
                      <a:endParaRPr lang="en-US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504135"/>
                  </a:ext>
                </a:extLst>
              </a:tr>
              <a:tr h="8809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დოკუმენტების გაზიარება დაინტერესებული მხარეებისათვის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281434"/>
                  </a:ext>
                </a:extLst>
              </a:tr>
              <a:tr h="880954">
                <a:tc>
                  <a:txBody>
                    <a:bodyPr/>
                    <a:lstStyle/>
                    <a:p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კომენტარების განხილვა დაინტერესებულ მხარეებთან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199635"/>
                  </a:ext>
                </a:extLst>
              </a:tr>
              <a:tr h="511538">
                <a:tc>
                  <a:txBody>
                    <a:bodyPr/>
                    <a:lstStyle/>
                    <a:p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გეგმის წარდგენა ქსმ-ისათვის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219546"/>
                  </a:ext>
                </a:extLst>
              </a:tr>
              <a:tr h="880954">
                <a:tc>
                  <a:txBody>
                    <a:bodyPr/>
                    <a:lstStyle/>
                    <a:p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მიღებული კომენტარების გათვალისწინება გეგმის საბოლოო ვარიანტში (ბიუჯეტის და მონიტორინგის ჩარჩოს ჩათვლით ) და დოკუმენტების საბოლოო ვერსიების წარმოდგენა  ქართულ და ინგლისურ ენებზე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339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862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190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Sylfaen</vt:lpstr>
      <vt:lpstr>Times New Roman</vt:lpstr>
      <vt:lpstr>Office Theme</vt:lpstr>
      <vt:lpstr>საქართველოს 2019 – 2022 წლების აივ/შიდსის ეროვნული სტრატეგიული გეგმა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Chkhatarashvili</dc:creator>
  <cp:lastModifiedBy>T. Z.</cp:lastModifiedBy>
  <cp:revision>32</cp:revision>
  <dcterms:created xsi:type="dcterms:W3CDTF">2018-03-18T06:57:13Z</dcterms:created>
  <dcterms:modified xsi:type="dcterms:W3CDTF">2018-03-28T11:35:33Z</dcterms:modified>
</cp:coreProperties>
</file>